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1A293D"/>
    <a:srgbClr val="FF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44" autoAdjust="0"/>
    <p:restoredTop sz="94660"/>
  </p:normalViewPr>
  <p:slideViewPr>
    <p:cSldViewPr snapToGrid="0">
      <p:cViewPr>
        <p:scale>
          <a:sx n="90" d="100"/>
          <a:sy n="90" d="100"/>
        </p:scale>
        <p:origin x="-2520" y="-54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3605B-C127-448E-98E1-F18FC637A58A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14AFB-EEC9-4E82-B145-42A3A4FD7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04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Работы по НК проводятся дефектоскопистами, аттестованными на II уровень по соответствующим методам неразрушающего контроля и имеющими всё необходимое оборудование. Весь персонал проходит необходимую аттестацию к выполнению работ, в соответствии с требованиями НТД. Контроль проводится в соответствии с разработанными технологическими картами, производственными инструкциями, инструкциями по охране труда. Все заключения регистрируются в журнале контроля. Весь персонал лаборатории, как постоянный, так и привлекаемый, который может повлиять на деятельность лаборатории, действует беспристрастно, компетентен и работает в соответствии с системой менеджмента лаборатории. При необходимости, можем провести приемку оборудования, станем вашим технадзором</a:t>
            </a:r>
            <a:endParaRPr lang="ru-RU" b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14AFB-EEC9-4E82-B145-42A3A4FD7D8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11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Благодаря сотрудничеству с нашей компанией у Вас будет гарантированно 100% качество сварочных изделий, что откроет новые возможности и горизонты развития.</a:t>
            </a:r>
            <a:endParaRPr lang="ru-RU" sz="2800" b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14AFB-EEC9-4E82-B145-42A3A4FD7D8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55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b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14AFB-EEC9-4E82-B145-42A3A4FD7D8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32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Лаборатория неразрушающего контроля и диагностики ООО «Дикон» начала осуществлять свою деятельность с 2014 года. За это время компания заняла устойчивую позицию на рынке, как надежный поставщик высококвалифицированных услуг в сфере НК.</a:t>
            </a:r>
            <a:endParaRPr lang="ru-RU" sz="18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ООО «Дикон» выполняет работы как в заводских условиях на разных площадках, так и в полевых условиях, на строительствах трубопроводов и на монтаже крупного оборудования. Везде, где есть сварка и требуется контроль, сотрудники предприятия проведут неразрушающий контроль, выдадут заключение, разметят дефекты, проконтролируют ремонт. Для каждого нашего объекта разрабатывается отдельная схема контроля, основанная на анализе технических документов и особенностях самого объекта контроля. Так же сотрудниками лаборатории проводится техническое диагностирование трубопроводов и оборудования, находящегося в эксплуатации.</a:t>
            </a:r>
            <a:endParaRPr lang="ru-RU" sz="1800" b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14AFB-EEC9-4E82-B145-42A3A4FD7D8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033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b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14AFB-EEC9-4E82-B145-42A3A4FD7D8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020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Лаборатория неразрушающего контроля и диагностики ООО «Дикон» начала осуществлять свою деятельность с 2014 года. За это время компания заняла устойчивую позицию на рынке, как надежный поставщик высококвалифицированных услуг в сфере НК.</a:t>
            </a:r>
            <a:endParaRPr lang="ru-RU" sz="18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ООО «Дикон» выполняет работы как в заводских условиях на разных площадках, так и в полевых условиях, на строительствах трубопроводов и на монтаже крупного оборудования. Везде, где есть сварка и требуется контроль, сотрудники предприятия проведут неразрушающий контроль, выдадут заключение, разметят дефекты, проконтролируют ремонт. Для каждого нашего объекта разрабатывается отдельная схема контроля, основанная на анализе технических документов и особенностях самого объекта контроля. Так же сотрудниками лаборатории проводится техническое диагностирование трубопроводов и оборудования, находящегося в эксплуатации.</a:t>
            </a:r>
            <a:endParaRPr lang="ru-RU" sz="1800" b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14AFB-EEC9-4E82-B145-42A3A4FD7D8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017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b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14AFB-EEC9-4E82-B145-42A3A4FD7D8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138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b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14AFB-EEC9-4E82-B145-42A3A4FD7D8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359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ED1B27-D80D-4A68-8CB4-3E59B9637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663670A-E690-4C4A-8FDD-6448EA9E2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84FC0CC-EF9E-452F-BE17-AEE025D44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0300-E259-44A7-9B9B-3EBC8D72471B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DBBE2D7-881E-4F28-A311-6D7B7B2A7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DF33EF8-1DE1-4AB5-8920-190ED8E5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704-A253-40BF-AD78-D9DA32D9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68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5F2061-AF06-4D35-BEC2-889DD3AA3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87B0295-9A98-4AD1-A42C-8C55C554F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9848A54-5C37-4032-BA40-6FD12CA37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0300-E259-44A7-9B9B-3EBC8D72471B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D5A75C0-2136-4EB3-8354-D92CD7597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FAC926B-FE27-472A-B34C-DFC16D4C5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704-A253-40BF-AD78-D9DA32D9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19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2ADEFC1-B52A-43F7-A87D-9B7F369E74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7EE1C46-2CD6-4C40-92F0-5E2F9C492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1C9D2A6-D1E4-485D-AAB4-214D0E1F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0300-E259-44A7-9B9B-3EBC8D72471B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2BD6EAD-7D12-410E-BE30-B5113140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A4282F7-6A26-4B13-B5E3-0BDB64CE3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704-A253-40BF-AD78-D9DA32D9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97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CD5D72-FAB0-471D-9813-6DEEDA2F2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6EB2411-9962-4D66-A258-3C0BF301F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39E74D-96E0-4773-A6D8-E14F9026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0300-E259-44A7-9B9B-3EBC8D72471B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8CECFE9-B5F5-4BF8-A000-010523FFE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BBEFC73-87AD-4BDE-8AB3-3D257CFBC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704-A253-40BF-AD78-D9DA32D9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24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6C8005-B664-46A9-B1E3-40EBCA85B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8BA8033-2C7C-4B0E-835F-E56D05199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30B2A2-48A8-41AD-A350-2E26B744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0300-E259-44A7-9B9B-3EBC8D72471B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0069363-9B39-4E36-8406-546BA9108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8C18AA1-9EBA-47B6-BD19-F869F5C5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704-A253-40BF-AD78-D9DA32D9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3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A6D1FC-7B40-43CD-82C8-4A1B2F0E8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43E09DF-B5C2-451B-A8C6-E8B46DE4E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141E342-F005-423F-8293-2A1CA727B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F7FA843-1A0C-4EDD-B133-CBD887BD5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0300-E259-44A7-9B9B-3EBC8D72471B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4D86739-8113-4274-9957-3B4C1E7DA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C8F1B24-31AB-47AF-912A-0B11735D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704-A253-40BF-AD78-D9DA32D9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64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D1A89B-3059-4D79-907C-B39304A9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EE13D42-F8DE-455F-9902-04934A346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4D6FEEC-EDEB-48FA-AA1C-E93301010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F449887-263F-4B32-8BE5-E8CE92ECC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449AE3C-5C8C-416B-9BDC-17D45EF781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ADE1B07-A8FB-453C-ADF3-845CAFBAC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0300-E259-44A7-9B9B-3EBC8D72471B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26532CA-BAEB-43BC-A126-1185FB07F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A6997AB-92BF-44A6-B112-F4F4CF5E1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704-A253-40BF-AD78-D9DA32D9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54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FC96E2-387E-4AD7-9D41-F97812D19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EE86708-B2D0-43BC-8179-54DAD5E4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0300-E259-44A7-9B9B-3EBC8D72471B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0E6CC16-D919-4288-ABE2-9B8F73B7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00EB9DF-F15E-4C70-B989-92CB9594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704-A253-40BF-AD78-D9DA32D9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864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61C7FA5-247F-4095-94DA-1E0F5FE1F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0300-E259-44A7-9B9B-3EBC8D72471B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17DD0C80-BEE6-431A-88AE-89E04D60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6DF7BDE-0299-42C4-B6F2-3A5A4F526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704-A253-40BF-AD78-D9DA32D9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78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A48B49-8B39-46A6-B46C-933DA961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E1B206F-0732-4B3C-AFAA-8BFB952CB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9D48F52-573B-4806-9CAA-DEA40802A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EF43E6C-B280-4290-A026-4DE359CEE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0300-E259-44A7-9B9B-3EBC8D72471B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F63B1F2-3FFF-4A07-BB30-92F7DF15E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3FA2970-54A9-4196-A4BD-9FAB7735D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704-A253-40BF-AD78-D9DA32D9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23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4D0F3E-5116-4EC2-995D-F00194FEF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16EF5CF-5B4A-4BD7-8A6A-58A9610A7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9E2B97B-F39A-406E-A567-AD7AF81B4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E760502-54AA-491C-89ED-DFCB1B392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0300-E259-44A7-9B9B-3EBC8D72471B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9558ADE-94B8-463C-9A6E-F97085646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5824237-C82A-4AD4-BCD4-F2CBBB95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704-A253-40BF-AD78-D9DA32D9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82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20FB5C-CE15-436E-8007-48BF8A5FE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066AFB4-D771-4FB6-BD98-E52DF2575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B00447C-3663-4116-B5AB-48885235B3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70300-E259-44A7-9B9B-3EBC8D72471B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8668DC5-9DBA-46E9-BDCD-2106D107D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7A7C96C-BB67-4DBD-B56E-B9DCD4A3C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704-A253-40BF-AD78-D9DA32D9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1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oleObject" Target="../embeddings/oleObject5.bin"/><Relationship Id="rId3" Type="http://schemas.openxmlformats.org/officeDocument/2006/relationships/image" Target="../media/image28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5.emf"/><Relationship Id="rId4" Type="http://schemas.openxmlformats.org/officeDocument/2006/relationships/image" Target="../media/image2.sv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2B2BDAC-AD98-45C3-8388-A25DB450D7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6235" y="2826460"/>
            <a:ext cx="4641291" cy="101291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D509153-6A98-43F5-BEDE-2C07A44B850A}"/>
              </a:ext>
            </a:extLst>
          </p:cNvPr>
          <p:cNvSpPr/>
          <p:nvPr/>
        </p:nvSpPr>
        <p:spPr>
          <a:xfrm>
            <a:off x="0" y="1"/>
            <a:ext cx="4953000" cy="6858000"/>
          </a:xfrm>
          <a:prstGeom prst="rect">
            <a:avLst/>
          </a:prstGeom>
          <a:solidFill>
            <a:srgbClr val="1A29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1DF432B-7872-4AE5-A79D-7AA3A5C3C134}"/>
              </a:ext>
            </a:extLst>
          </p:cNvPr>
          <p:cNvSpPr txBox="1"/>
          <p:nvPr/>
        </p:nvSpPr>
        <p:spPr>
          <a:xfrm>
            <a:off x="515598" y="2551836"/>
            <a:ext cx="43359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Презентация</a:t>
            </a:r>
          </a:p>
          <a:p>
            <a:r>
              <a:rPr lang="ru-RU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компании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388C5A3D-B1A9-43F0-B4A9-EF4127F8C5B3}"/>
              </a:ext>
            </a:extLst>
          </p:cNvPr>
          <p:cNvCxnSpPr/>
          <p:nvPr/>
        </p:nvCxnSpPr>
        <p:spPr>
          <a:xfrm>
            <a:off x="633335" y="4306162"/>
            <a:ext cx="36660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106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документ&#10;&#10;Автоматически созданное описание">
            <a:extLst>
              <a:ext uri="{FF2B5EF4-FFF2-40B4-BE49-F238E27FC236}">
                <a16:creationId xmlns="" xmlns:a16="http://schemas.microsoft.com/office/drawing/2014/main" id="{C5305D5D-3AF3-4528-9AB7-F422F785A5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4" r="-4887"/>
          <a:stretch/>
        </p:blipFill>
        <p:spPr>
          <a:xfrm>
            <a:off x="-87581" y="0"/>
            <a:ext cx="5430031" cy="6970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347E73B-76C6-474A-A778-528803AB88F5}"/>
              </a:ext>
            </a:extLst>
          </p:cNvPr>
          <p:cNvSpPr txBox="1"/>
          <p:nvPr/>
        </p:nvSpPr>
        <p:spPr>
          <a:xfrm>
            <a:off x="5097290" y="592114"/>
            <a:ext cx="4676374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Проведение круглосуточной дефектоскопии, при условии организации производственного участка на производстве, по удобному производству графику;</a:t>
            </a:r>
          </a:p>
          <a:p>
            <a:pPr marL="285750" indent="-28575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Оперативно в этот же день выдаем заключения и размечаем дефектные стыки;</a:t>
            </a:r>
          </a:p>
          <a:p>
            <a:pPr marL="285750" indent="-28575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dirty="0">
                <a:solidFill>
                  <a:srgbClr val="5959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</a:t>
            </a:r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ри необходимости берем на себя частично функционал отдела качества предприятия</a:t>
            </a:r>
            <a:r>
              <a:rPr lang="en-US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sz="2000" b="0" i="0" u="none" strike="noStrike" dirty="0">
              <a:solidFill>
                <a:srgbClr val="595959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Имеем огромный опыт и навык общения с инспекторами Ростехнадзора, инспекторами крупных заказчиков. Помогаем снимать замечания инспекторов</a:t>
            </a:r>
            <a:r>
              <a:rPr lang="en-US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sz="2000" b="0" i="0" u="none" strike="noStrike" dirty="0">
              <a:solidFill>
                <a:srgbClr val="595959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Высокая клиентоориентированность</a:t>
            </a:r>
            <a:r>
              <a:rPr lang="en-US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sz="2000" b="0" i="0" u="none" strike="noStrike" dirty="0">
              <a:solidFill>
                <a:srgbClr val="595959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Прозрачные конкурентные цены</a:t>
            </a:r>
            <a:r>
              <a:rPr lang="en-US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sz="2000" b="0" i="0" u="none" strike="noStrike" dirty="0">
              <a:solidFill>
                <a:srgbClr val="595959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Работа с нами </a:t>
            </a:r>
            <a:r>
              <a:rPr lang="en-US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</a:t>
            </a:r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это уверенность в качестве выпускаемой продукции</a:t>
            </a:r>
            <a:r>
              <a:rPr lang="en-US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2000" b="0" i="0" u="none" strike="noStrike" dirty="0">
              <a:solidFill>
                <a:srgbClr val="595959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 descr="Изображение выглядит как текст, человек, внутренний, документ&#10;&#10;Автоматически созданное описание">
            <a:extLst>
              <a:ext uri="{FF2B5EF4-FFF2-40B4-BE49-F238E27FC236}">
                <a16:creationId xmlns="" xmlns:a16="http://schemas.microsoft.com/office/drawing/2014/main" id="{575F379F-DDE4-458B-904E-9164F81B4B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09"/>
          <a:stretch/>
        </p:blipFill>
        <p:spPr>
          <a:xfrm>
            <a:off x="-1035371" y="0"/>
            <a:ext cx="5988372" cy="697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14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илуэ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F576B20-11EE-480B-A4CB-E12A2296A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1933" y="0"/>
            <a:ext cx="137298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4C812FE-6610-4986-8B34-D62414FEE8B8}"/>
              </a:ext>
            </a:extLst>
          </p:cNvPr>
          <p:cNvSpPr txBox="1"/>
          <p:nvPr/>
        </p:nvSpPr>
        <p:spPr>
          <a:xfrm>
            <a:off x="1221106" y="2875002"/>
            <a:ext cx="74637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 нас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2E60A94-CC12-4AD0-96D2-71990E9A8FF2}"/>
              </a:ext>
            </a:extLst>
          </p:cNvPr>
          <p:cNvSpPr/>
          <p:nvPr/>
        </p:nvSpPr>
        <p:spPr>
          <a:xfrm>
            <a:off x="1" y="1"/>
            <a:ext cx="4116673" cy="8154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1D8A528-72B5-497A-AEF0-21B6ECAC618F}"/>
              </a:ext>
            </a:extLst>
          </p:cNvPr>
          <p:cNvSpPr/>
          <p:nvPr/>
        </p:nvSpPr>
        <p:spPr>
          <a:xfrm>
            <a:off x="0" y="1"/>
            <a:ext cx="9906000" cy="8154649"/>
          </a:xfrm>
          <a:prstGeom prst="rect">
            <a:avLst/>
          </a:prstGeom>
          <a:noFill/>
          <a:ln>
            <a:noFill/>
          </a:ln>
          <a:effectLst>
            <a:outerShdw dist="2540000" dir="5400000" sx="200000" sy="200000" algn="ctr" rotWithShape="0">
              <a:srgbClr val="1A293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04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3C01721-69D4-4645-87DF-864DD06A677B}"/>
              </a:ext>
            </a:extLst>
          </p:cNvPr>
          <p:cNvSpPr txBox="1"/>
          <p:nvPr/>
        </p:nvSpPr>
        <p:spPr>
          <a:xfrm>
            <a:off x="126385" y="2382559"/>
            <a:ext cx="449584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Мы</a:t>
            </a:r>
            <a:r>
              <a:rPr lang="en-US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—</a:t>
            </a: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эффективная команда, которая ведет свою деятельность с 2014 года!</a:t>
            </a:r>
            <a:endParaRPr lang="en-US" sz="2000" b="0" i="0" u="none" strike="noStrike" dirty="0">
              <a:solidFill>
                <a:srgbClr val="1A293D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dirty="0">
              <a:solidFill>
                <a:srgbClr val="1A293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Ориентированность на интересы клиента и качество работы</a:t>
            </a:r>
            <a:r>
              <a:rPr lang="en-US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—</a:t>
            </a: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наши ориентиры и наши приоритеты.</a:t>
            </a:r>
          </a:p>
        </p:txBody>
      </p:sp>
      <p:pic>
        <p:nvPicPr>
          <p:cNvPr id="9" name="Рисунок 8" descr="Изображение выглядит как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35558C44-2163-4136-8298-453EA96D71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/>
          <a:stretch/>
        </p:blipFill>
        <p:spPr>
          <a:xfrm>
            <a:off x="4953001" y="0"/>
            <a:ext cx="6972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75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одеж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65209D84-ABC6-433B-A433-9F708BBB4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86" y="0"/>
            <a:ext cx="106135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4C812FE-6610-4986-8B34-D62414FEE8B8}"/>
              </a:ext>
            </a:extLst>
          </p:cNvPr>
          <p:cNvSpPr txBox="1"/>
          <p:nvPr/>
        </p:nvSpPr>
        <p:spPr>
          <a:xfrm>
            <a:off x="-353786" y="2875002"/>
            <a:ext cx="106135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Качество — наша работа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2E60A94-CC12-4AD0-96D2-71990E9A8FF2}"/>
              </a:ext>
            </a:extLst>
          </p:cNvPr>
          <p:cNvSpPr/>
          <p:nvPr/>
        </p:nvSpPr>
        <p:spPr>
          <a:xfrm>
            <a:off x="1" y="1"/>
            <a:ext cx="4116673" cy="8154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1D8A528-72B5-497A-AEF0-21B6ECAC618F}"/>
              </a:ext>
            </a:extLst>
          </p:cNvPr>
          <p:cNvSpPr/>
          <p:nvPr/>
        </p:nvSpPr>
        <p:spPr>
          <a:xfrm>
            <a:off x="0" y="1"/>
            <a:ext cx="9906000" cy="8154649"/>
          </a:xfrm>
          <a:prstGeom prst="rect">
            <a:avLst/>
          </a:prstGeom>
          <a:noFill/>
          <a:ln>
            <a:noFill/>
          </a:ln>
          <a:effectLst>
            <a:outerShdw dist="2540000" dir="5400000" sx="200000" sy="200000" algn="ctr" rotWithShape="0">
              <a:srgbClr val="1A293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52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347E73B-76C6-474A-A778-528803AB88F5}"/>
              </a:ext>
            </a:extLst>
          </p:cNvPr>
          <p:cNvSpPr txBox="1"/>
          <p:nvPr/>
        </p:nvSpPr>
        <p:spPr>
          <a:xfrm>
            <a:off x="5133828" y="976834"/>
            <a:ext cx="467637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Проведем весь комплекс услуг, направленных на выпуск качественной продукции</a:t>
            </a:r>
            <a:r>
              <a:rPr lang="ru-RU" sz="2000" dirty="0">
                <a:solidFill>
                  <a:srgbClr val="5959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а также </a:t>
            </a:r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входной контроль материалов</a:t>
            </a:r>
            <a:r>
              <a:rPr lang="en-US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sz="2000" dirty="0">
              <a:solidFill>
                <a:srgbClr val="5959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Сделаем разрушающий контроль, определим, при потере сертификата, марку материала</a:t>
            </a:r>
            <a:r>
              <a:rPr lang="en-US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sz="2000" dirty="0">
              <a:solidFill>
                <a:srgbClr val="5959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Совместно с инженером по сварке согласуем процесс сварки и последующий после сварки неразрушающий контроль</a:t>
            </a:r>
            <a:r>
              <a:rPr lang="en-US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sz="2000" dirty="0">
              <a:solidFill>
                <a:srgbClr val="5959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Проведем контроль всеми необходимыми методами неразрушающего контроля</a:t>
            </a:r>
            <a:r>
              <a:rPr lang="en-US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sz="2000" dirty="0">
              <a:solidFill>
                <a:srgbClr val="5959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Поможем специалистам ОТК урегулировать вопросы инспекторов технадзора покупателей Вашей продукции.</a:t>
            </a:r>
          </a:p>
        </p:txBody>
      </p:sp>
      <p:pic>
        <p:nvPicPr>
          <p:cNvPr id="4" name="Рисунок 3" descr="Изображение выглядит как желт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09079CBD-F9DF-4BB9-910B-430398110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426"/>
          <a:stretch/>
        </p:blipFill>
        <p:spPr>
          <a:xfrm>
            <a:off x="-4019238" y="0"/>
            <a:ext cx="8972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61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3C01721-69D4-4645-87DF-864DD06A677B}"/>
              </a:ext>
            </a:extLst>
          </p:cNvPr>
          <p:cNvSpPr txBox="1"/>
          <p:nvPr/>
        </p:nvSpPr>
        <p:spPr>
          <a:xfrm>
            <a:off x="199462" y="2113255"/>
            <a:ext cx="449584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Качественно организуем помощь штатным специалистам лаборатории неразрушающего контроля или наемной лаборатории в случае резкого увеличения объема работ</a:t>
            </a:r>
            <a:endParaRPr lang="en-US" sz="2000" dirty="0">
              <a:solidFill>
                <a:srgbClr val="1A293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Оперативно организуем постоянно действующий круглосуточный участок лаборатории у Вас на предприятии.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7375893-C796-4D87-8076-A749E50BB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8358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46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00465E86-4371-46DC-A5C3-B4CD5D483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905999" cy="8125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4C812FE-6610-4986-8B34-D62414FEE8B8}"/>
              </a:ext>
            </a:extLst>
          </p:cNvPr>
          <p:cNvSpPr txBox="1"/>
          <p:nvPr/>
        </p:nvSpPr>
        <p:spPr>
          <a:xfrm>
            <a:off x="-353786" y="2875002"/>
            <a:ext cx="10613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Наши документы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2E60A94-CC12-4AD0-96D2-71990E9A8FF2}"/>
              </a:ext>
            </a:extLst>
          </p:cNvPr>
          <p:cNvSpPr/>
          <p:nvPr/>
        </p:nvSpPr>
        <p:spPr>
          <a:xfrm>
            <a:off x="1" y="1"/>
            <a:ext cx="4116673" cy="8154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1D8A528-72B5-497A-AEF0-21B6ECAC618F}"/>
              </a:ext>
            </a:extLst>
          </p:cNvPr>
          <p:cNvSpPr/>
          <p:nvPr/>
        </p:nvSpPr>
        <p:spPr>
          <a:xfrm>
            <a:off x="0" y="1"/>
            <a:ext cx="9906000" cy="8154649"/>
          </a:xfrm>
          <a:prstGeom prst="rect">
            <a:avLst/>
          </a:prstGeom>
          <a:noFill/>
          <a:ln>
            <a:noFill/>
          </a:ln>
          <a:effectLst>
            <a:outerShdw dist="2540000" dir="5400000" sx="200000" sy="200000" algn="ctr" rotWithShape="0">
              <a:srgbClr val="1A293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83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EC4A916-237E-423D-9188-53D0EB976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0" y="804789"/>
            <a:ext cx="2924311" cy="5093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1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6AFEADF-6AE5-4A0A-B0CD-2BBDEB86E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2560422" y="804789"/>
            <a:ext cx="2924311" cy="5093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1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2939D9C-B7DF-4660-82ED-9559C48AD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65" y="762999"/>
            <a:ext cx="2927577" cy="5093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9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B65D7D57-42EC-41CB-9CD0-D953AC19F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555296" y="711711"/>
            <a:ext cx="2926153" cy="5093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10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0901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3E5F29C4-AF89-4579-A9C4-693CF803B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3984"/>
            <a:ext cx="9906000" cy="8125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4C812FE-6610-4986-8B34-D62414FEE8B8}"/>
              </a:ext>
            </a:extLst>
          </p:cNvPr>
          <p:cNvSpPr txBox="1"/>
          <p:nvPr/>
        </p:nvSpPr>
        <p:spPr>
          <a:xfrm>
            <a:off x="-353786" y="2875002"/>
            <a:ext cx="10613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Как с нами связаться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2E60A94-CC12-4AD0-96D2-71990E9A8FF2}"/>
              </a:ext>
            </a:extLst>
          </p:cNvPr>
          <p:cNvSpPr/>
          <p:nvPr/>
        </p:nvSpPr>
        <p:spPr>
          <a:xfrm>
            <a:off x="1" y="1"/>
            <a:ext cx="4116673" cy="8154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1D8A528-72B5-497A-AEF0-21B6ECAC618F}"/>
              </a:ext>
            </a:extLst>
          </p:cNvPr>
          <p:cNvSpPr/>
          <p:nvPr/>
        </p:nvSpPr>
        <p:spPr>
          <a:xfrm>
            <a:off x="0" y="1"/>
            <a:ext cx="9906000" cy="8154649"/>
          </a:xfrm>
          <a:prstGeom prst="rect">
            <a:avLst/>
          </a:prstGeom>
          <a:noFill/>
          <a:ln>
            <a:noFill/>
          </a:ln>
          <a:effectLst>
            <a:outerShdw dist="2540000" dir="5400000" sx="200000" sy="200000" algn="ctr" rotWithShape="0">
              <a:srgbClr val="1A293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646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D509153-6A98-43F5-BEDE-2C07A44B850A}"/>
              </a:ext>
            </a:extLst>
          </p:cNvPr>
          <p:cNvSpPr/>
          <p:nvPr/>
        </p:nvSpPr>
        <p:spPr>
          <a:xfrm>
            <a:off x="4953000" y="-1"/>
            <a:ext cx="4953000" cy="6858000"/>
          </a:xfrm>
          <a:prstGeom prst="rect">
            <a:avLst/>
          </a:prstGeom>
          <a:solidFill>
            <a:srgbClr val="1A29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2B2BDAC-AD98-45C3-8388-A25DB450D7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998" y="2842407"/>
            <a:ext cx="4476704" cy="1173187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388C5A3D-B1A9-43F0-B4A9-EF4127F8C5B3}"/>
              </a:ext>
            </a:extLst>
          </p:cNvPr>
          <p:cNvCxnSpPr/>
          <p:nvPr/>
        </p:nvCxnSpPr>
        <p:spPr>
          <a:xfrm>
            <a:off x="633335" y="4306162"/>
            <a:ext cx="36660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A6DD3FA4-FAB4-45B9-964A-5D18C9B3B589}"/>
              </a:ext>
            </a:extLst>
          </p:cNvPr>
          <p:cNvSpPr/>
          <p:nvPr/>
        </p:nvSpPr>
        <p:spPr>
          <a:xfrm>
            <a:off x="5524791" y="1783486"/>
            <a:ext cx="414103" cy="509665"/>
          </a:xfrm>
          <a:prstGeom prst="ellipse">
            <a:avLst/>
          </a:prstGeom>
          <a:solidFill>
            <a:srgbClr val="FF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B5CA3E35-9509-411E-AB66-36E7FB166A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274568"/>
              </p:ext>
            </p:extLst>
          </p:nvPr>
        </p:nvGraphicFramePr>
        <p:xfrm>
          <a:off x="5553845" y="1858317"/>
          <a:ext cx="355993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CorelDRAW" r:id="rId5" imgW="250011" imgH="204373" progId="CorelDraw.Graphic.22">
                  <p:embed/>
                </p:oleObj>
              </mc:Choice>
              <mc:Fallback>
                <p:oleObj name="CorelDRAW" r:id="rId5" imgW="250011" imgH="204373" progId="CorelDraw.Graphic.2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3845" y="1858317"/>
                        <a:ext cx="355993" cy="3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35503D6-C940-42CE-B6B4-2E0C175E4380}"/>
              </a:ext>
            </a:extLst>
          </p:cNvPr>
          <p:cNvSpPr txBox="1"/>
          <p:nvPr/>
        </p:nvSpPr>
        <p:spPr>
          <a:xfrm>
            <a:off x="6024150" y="1684374"/>
            <a:ext cx="3653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Екатеринбург, Щорса 7и</a:t>
            </a:r>
            <a:b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>
                <a:solidFill>
                  <a:srgbClr val="B3B3B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оф. 403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AF6EE95-3D63-42E3-B051-FE43C1AF56BB}"/>
              </a:ext>
            </a:extLst>
          </p:cNvPr>
          <p:cNvSpPr/>
          <p:nvPr/>
        </p:nvSpPr>
        <p:spPr>
          <a:xfrm>
            <a:off x="5524791" y="2462470"/>
            <a:ext cx="414103" cy="509665"/>
          </a:xfrm>
          <a:prstGeom prst="ellipse">
            <a:avLst/>
          </a:prstGeom>
          <a:solidFill>
            <a:srgbClr val="FF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F72E7F9-DA0D-41B4-BC41-32DE13584120}"/>
              </a:ext>
            </a:extLst>
          </p:cNvPr>
          <p:cNvSpPr txBox="1"/>
          <p:nvPr/>
        </p:nvSpPr>
        <p:spPr>
          <a:xfrm>
            <a:off x="6024150" y="2517246"/>
            <a:ext cx="3653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sales@dikonlab.ru</a:t>
            </a:r>
            <a:endParaRPr lang="ru-RU" sz="2000" dirty="0">
              <a:solidFill>
                <a:srgbClr val="B3B3B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5C5A429B-2B17-435E-8707-198F7F9DE8E1}"/>
              </a:ext>
            </a:extLst>
          </p:cNvPr>
          <p:cNvSpPr/>
          <p:nvPr/>
        </p:nvSpPr>
        <p:spPr>
          <a:xfrm>
            <a:off x="5524791" y="3122716"/>
            <a:ext cx="414103" cy="509665"/>
          </a:xfrm>
          <a:prstGeom prst="ellipse">
            <a:avLst/>
          </a:prstGeom>
          <a:solidFill>
            <a:srgbClr val="FF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5A227A9-70F9-4B34-97CB-E4AF7D93B66A}"/>
              </a:ext>
            </a:extLst>
          </p:cNvPr>
          <p:cNvSpPr txBox="1"/>
          <p:nvPr/>
        </p:nvSpPr>
        <p:spPr>
          <a:xfrm>
            <a:off x="6024150" y="3177492"/>
            <a:ext cx="3653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8 343 345 17 18</a:t>
            </a:r>
            <a:endParaRPr lang="ru-RU" sz="2000" dirty="0">
              <a:solidFill>
                <a:srgbClr val="B3B3B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F8D19189-E5E3-42B5-BB7F-95D480E48D24}"/>
              </a:ext>
            </a:extLst>
          </p:cNvPr>
          <p:cNvSpPr/>
          <p:nvPr/>
        </p:nvSpPr>
        <p:spPr>
          <a:xfrm>
            <a:off x="5524791" y="3786986"/>
            <a:ext cx="414103" cy="509665"/>
          </a:xfrm>
          <a:prstGeom prst="ellipse">
            <a:avLst/>
          </a:prstGeom>
          <a:solidFill>
            <a:srgbClr val="FF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4BACAD6-3B01-4495-AC0C-E1321B40ACC4}"/>
              </a:ext>
            </a:extLst>
          </p:cNvPr>
          <p:cNvSpPr txBox="1"/>
          <p:nvPr/>
        </p:nvSpPr>
        <p:spPr>
          <a:xfrm>
            <a:off x="6024150" y="3841762"/>
            <a:ext cx="3653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@dikonlab</a:t>
            </a:r>
            <a:endParaRPr lang="ru-RU" sz="2000" dirty="0">
              <a:solidFill>
                <a:srgbClr val="B3B3B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BF13861F-585D-4CCA-A765-1D65641BD3D6}"/>
              </a:ext>
            </a:extLst>
          </p:cNvPr>
          <p:cNvSpPr/>
          <p:nvPr/>
        </p:nvSpPr>
        <p:spPr>
          <a:xfrm>
            <a:off x="5524791" y="4451256"/>
            <a:ext cx="414103" cy="509665"/>
          </a:xfrm>
          <a:prstGeom prst="ellipse">
            <a:avLst/>
          </a:prstGeom>
          <a:solidFill>
            <a:srgbClr val="FF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EF5111A-4421-4DE4-8312-EA99C7EC6DEA}"/>
              </a:ext>
            </a:extLst>
          </p:cNvPr>
          <p:cNvSpPr txBox="1"/>
          <p:nvPr/>
        </p:nvSpPr>
        <p:spPr>
          <a:xfrm>
            <a:off x="6024150" y="4506032"/>
            <a:ext cx="3653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dikonlab.ru</a:t>
            </a:r>
            <a:endParaRPr lang="ru-RU" sz="2000" dirty="0">
              <a:solidFill>
                <a:srgbClr val="B3B3B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C4FA6B2E-9F47-466E-92DF-D9AD5AEECD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78988"/>
              </p:ext>
            </p:extLst>
          </p:nvPr>
        </p:nvGraphicFramePr>
        <p:xfrm>
          <a:off x="5576646" y="2577614"/>
          <a:ext cx="309537" cy="279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CorelDRAW" r:id="rId7" imgW="214457" imgH="156862" progId="CorelDraw.Graphic.22">
                  <p:embed/>
                </p:oleObj>
              </mc:Choice>
              <mc:Fallback>
                <p:oleObj name="CorelDRAW" r:id="rId7" imgW="214457" imgH="156862" progId="CorelDraw.Graphic.2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76646" y="2577614"/>
                        <a:ext cx="309537" cy="279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="" xmlns:a16="http://schemas.microsoft.com/office/drawing/2014/main" id="{5506DB0A-0F4E-4C33-8161-FA538CE7D3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716297"/>
              </p:ext>
            </p:extLst>
          </p:nvPr>
        </p:nvGraphicFramePr>
        <p:xfrm>
          <a:off x="5576646" y="3190752"/>
          <a:ext cx="309537" cy="380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CorelDRAW" r:id="rId9" imgW="234882" imgH="234162" progId="CorelDraw.Graphic.22">
                  <p:embed/>
                </p:oleObj>
              </mc:Choice>
              <mc:Fallback>
                <p:oleObj name="CorelDRAW" r:id="rId9" imgW="234882" imgH="234162" progId="CorelDraw.Graphic.2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76646" y="3190752"/>
                        <a:ext cx="309537" cy="380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>
            <a:extLst>
              <a:ext uri="{FF2B5EF4-FFF2-40B4-BE49-F238E27FC236}">
                <a16:creationId xmlns="" xmlns:a16="http://schemas.microsoft.com/office/drawing/2014/main" id="{59BD0C30-F9BD-4398-96D6-5ECB857865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008484"/>
              </p:ext>
            </p:extLst>
          </p:nvPr>
        </p:nvGraphicFramePr>
        <p:xfrm>
          <a:off x="5576646" y="3852620"/>
          <a:ext cx="309537" cy="378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CorelDRAW" r:id="rId11" imgW="234503" imgH="233785" progId="CorelDraw.Graphic.22">
                  <p:embed/>
                </p:oleObj>
              </mc:Choice>
              <mc:Fallback>
                <p:oleObj name="CorelDRAW" r:id="rId11" imgW="234503" imgH="233785" progId="CorelDraw.Graphic.2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76646" y="3852620"/>
                        <a:ext cx="309537" cy="378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extLst>
              <a:ext uri="{FF2B5EF4-FFF2-40B4-BE49-F238E27FC236}">
                <a16:creationId xmlns="" xmlns:a16="http://schemas.microsoft.com/office/drawing/2014/main" id="{A1E3649E-CBED-4219-A0F3-C02357F0B7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822893"/>
              </p:ext>
            </p:extLst>
          </p:nvPr>
        </p:nvGraphicFramePr>
        <p:xfrm>
          <a:off x="5552992" y="4489236"/>
          <a:ext cx="356845" cy="433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CorelDRAW" r:id="rId13" imgW="126329" imgH="125942" progId="CorelDraw.Graphic.22">
                  <p:embed/>
                </p:oleObj>
              </mc:Choice>
              <mc:Fallback>
                <p:oleObj name="CorelDRAW" r:id="rId13" imgW="126329" imgH="125942" progId="CorelDraw.Graphic.2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2992" y="4489236"/>
                        <a:ext cx="356845" cy="433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0640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B08BB63-2662-4186-83E7-30672502EC67}"/>
              </a:ext>
            </a:extLst>
          </p:cNvPr>
          <p:cNvSpPr/>
          <p:nvPr/>
        </p:nvSpPr>
        <p:spPr>
          <a:xfrm>
            <a:off x="0" y="-1"/>
            <a:ext cx="9906000" cy="8139659"/>
          </a:xfrm>
          <a:prstGeom prst="rect">
            <a:avLst/>
          </a:prstGeom>
          <a:gradFill flip="none" rotWithShape="1">
            <a:gsLst>
              <a:gs pos="0">
                <a:srgbClr val="1A293D"/>
              </a:gs>
              <a:gs pos="80000">
                <a:schemeClr val="accent1">
                  <a:alpha val="0"/>
                  <a:lumMod val="8000"/>
                  <a:lumOff val="92000"/>
                </a:schemeClr>
              </a:gs>
            </a:gsLst>
            <a:lin ang="0" scaled="0"/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 descr="Изображение выглядит как стол, человек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A5C77B1-C962-406F-8FE9-CD6248E63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" y="-1"/>
            <a:ext cx="9907035" cy="8139659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4C812FE-6610-4986-8B34-D62414FEE8B8}"/>
              </a:ext>
            </a:extLst>
          </p:cNvPr>
          <p:cNvSpPr txBox="1"/>
          <p:nvPr/>
        </p:nvSpPr>
        <p:spPr>
          <a:xfrm>
            <a:off x="1858888" y="2875002"/>
            <a:ext cx="61871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 компании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2E60A94-CC12-4AD0-96D2-71990E9A8FF2}"/>
              </a:ext>
            </a:extLst>
          </p:cNvPr>
          <p:cNvSpPr/>
          <p:nvPr/>
        </p:nvSpPr>
        <p:spPr>
          <a:xfrm>
            <a:off x="1" y="1"/>
            <a:ext cx="4116673" cy="8154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1D8A528-72B5-497A-AEF0-21B6ECAC618F}"/>
              </a:ext>
            </a:extLst>
          </p:cNvPr>
          <p:cNvSpPr/>
          <p:nvPr/>
        </p:nvSpPr>
        <p:spPr>
          <a:xfrm>
            <a:off x="0" y="1"/>
            <a:ext cx="9906000" cy="8154649"/>
          </a:xfrm>
          <a:prstGeom prst="rect">
            <a:avLst/>
          </a:prstGeom>
          <a:noFill/>
          <a:ln>
            <a:noFill/>
          </a:ln>
          <a:effectLst>
            <a:outerShdw dist="2540000" dir="5400000" sx="200000" sy="200000" algn="ctr" rotWithShape="0">
              <a:srgbClr val="1A293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996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1AB9CAA-6D81-49AB-86D9-474359F9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619125" y="0"/>
            <a:ext cx="557212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3C01721-69D4-4645-87DF-864DD06A677B}"/>
              </a:ext>
            </a:extLst>
          </p:cNvPr>
          <p:cNvSpPr txBox="1"/>
          <p:nvPr/>
        </p:nvSpPr>
        <p:spPr>
          <a:xfrm>
            <a:off x="5104573" y="305068"/>
            <a:ext cx="462997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ООО «Дикон»</a:t>
            </a:r>
            <a:r>
              <a:rPr lang="en-US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— </a:t>
            </a:r>
            <a:r>
              <a:rPr lang="ru-RU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развивающееся предприятие, </a:t>
            </a:r>
            <a:r>
              <a:rPr lang="ru-RU" dirty="0">
                <a:solidFill>
                  <a:srgbClr val="1A293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казывающее услуги в области неразрушающих и разрушающих методов контроля. ООО «Дикон» стремится применить передовые технологии в контроле и в организации производства.</a:t>
            </a:r>
            <a:endParaRPr lang="en-US" b="0" i="0" u="none" strike="noStrike" dirty="0">
              <a:solidFill>
                <a:srgbClr val="1A293D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rgbClr val="1A293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Интеграция Заказчика в наш производственный процесс – гарантия</a:t>
            </a:r>
          </a:p>
          <a:p>
            <a:r>
              <a:rPr lang="ru-RU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прозрачности нашей работы и оперативного контроля за собственным качеством со стороны Заказчика.</a:t>
            </a:r>
            <a:br>
              <a:rPr lang="ru-RU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Мы даем точную информацию, на основании которой Заказчик может оперативно вмешиваться в процесс своего производства без его остановки, а также стремимся к цифровизации и автоматизации своих процессов для постоянного улучшения своего качества.</a:t>
            </a:r>
            <a:endParaRPr lang="ru-RU" dirty="0">
              <a:solidFill>
                <a:srgbClr val="1A293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087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3C01721-69D4-4645-87DF-864DD06A677B}"/>
              </a:ext>
            </a:extLst>
          </p:cNvPr>
          <p:cNvSpPr txBox="1"/>
          <p:nvPr/>
        </p:nvSpPr>
        <p:spPr>
          <a:xfrm>
            <a:off x="150744" y="1074509"/>
            <a:ext cx="462997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Наши специалисты </a:t>
            </a:r>
            <a:r>
              <a:rPr lang="en-US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</a:t>
            </a: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это аттестованные дефектоскописты, в соответствии с требованиями СДАНК 02-2020 и с большим опытом работы</a:t>
            </a:r>
            <a:endParaRPr lang="en-US" sz="2000" b="0" i="0" u="none" strike="noStrike" dirty="0">
              <a:solidFill>
                <a:srgbClr val="1A293D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000" b="0" i="0" u="none" strike="noStrike" dirty="0">
              <a:solidFill>
                <a:srgbClr val="1A293D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Наше оборудование </a:t>
            </a:r>
            <a:r>
              <a:rPr lang="en-US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</a:t>
            </a: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современная техника, дающая точный результат, имеет все необходимые поверки и допуски, проходит техническое обслуживание, согласно регламентов</a:t>
            </a:r>
            <a:endParaRPr lang="en-US" sz="2000" b="0" i="0" u="none" strike="noStrike" dirty="0">
              <a:solidFill>
                <a:srgbClr val="1A293D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000" b="0" i="0" u="none" strike="noStrike" dirty="0">
              <a:solidFill>
                <a:srgbClr val="1A293D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Наши заказчики </a:t>
            </a:r>
            <a:r>
              <a:rPr lang="en-US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</a:t>
            </a: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предприятия газово- и нефтеперерабатывающей отраслей, предприятия машиностроительных комплексов, строительные компании</a:t>
            </a:r>
          </a:p>
        </p:txBody>
      </p:sp>
      <p:pic>
        <p:nvPicPr>
          <p:cNvPr id="3" name="Рисунок 2" descr="Изображение выглядит как человек, п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38871502-3D1B-44D2-A577-F0D4090EB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2"/>
            <a:ext cx="8360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9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ру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6B0BB146-72CB-4416-A2BA-FF64F3FD6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665"/>
            <a:ext cx="9906000" cy="8189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4C812FE-6610-4986-8B34-D62414FEE8B8}"/>
              </a:ext>
            </a:extLst>
          </p:cNvPr>
          <p:cNvSpPr txBox="1"/>
          <p:nvPr/>
        </p:nvSpPr>
        <p:spPr>
          <a:xfrm>
            <a:off x="1858887" y="2875001"/>
            <a:ext cx="63175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Качество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2E60A94-CC12-4AD0-96D2-71990E9A8FF2}"/>
              </a:ext>
            </a:extLst>
          </p:cNvPr>
          <p:cNvSpPr/>
          <p:nvPr/>
        </p:nvSpPr>
        <p:spPr>
          <a:xfrm>
            <a:off x="1" y="1"/>
            <a:ext cx="4116673" cy="8154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1D8A528-72B5-497A-AEF0-21B6ECAC618F}"/>
              </a:ext>
            </a:extLst>
          </p:cNvPr>
          <p:cNvSpPr/>
          <p:nvPr/>
        </p:nvSpPr>
        <p:spPr>
          <a:xfrm>
            <a:off x="0" y="1"/>
            <a:ext cx="9906000" cy="8154649"/>
          </a:xfrm>
          <a:prstGeom prst="rect">
            <a:avLst/>
          </a:prstGeom>
          <a:noFill/>
          <a:ln>
            <a:noFill/>
          </a:ln>
          <a:effectLst>
            <a:outerShdw dist="2540000" dir="5400000" sx="200000" sy="200000" algn="ctr" rotWithShape="0">
              <a:srgbClr val="1A293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051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документ&#10;&#10;Автоматически созданное описание">
            <a:extLst>
              <a:ext uri="{FF2B5EF4-FFF2-40B4-BE49-F238E27FC236}">
                <a16:creationId xmlns="" xmlns:a16="http://schemas.microsoft.com/office/drawing/2014/main" id="{C5305D5D-3AF3-4528-9AB7-F422F785A5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4" r="-4887"/>
          <a:stretch/>
        </p:blipFill>
        <p:spPr>
          <a:xfrm>
            <a:off x="-87580" y="0"/>
            <a:ext cx="53424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347E73B-76C6-474A-A778-528803AB88F5}"/>
              </a:ext>
            </a:extLst>
          </p:cNvPr>
          <p:cNvSpPr txBox="1"/>
          <p:nvPr/>
        </p:nvSpPr>
        <p:spPr>
          <a:xfrm>
            <a:off x="5075544" y="1074510"/>
            <a:ext cx="472970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Качество — неотъемлемая часть любой современной продукции, которая стремится стать конкурентоспособной. Понятие качества для продукции, в процессе производства которой используются сварные соединения, неразрывно связано с технической диагностикой, разрушающим и неразрушающим контролем.</a:t>
            </a:r>
          </a:p>
          <a:p>
            <a:endParaRPr lang="ru-RU" sz="2000" dirty="0">
              <a:solidFill>
                <a:srgbClr val="5959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ООО «Дикон» готов помочь Вам выпускать продукцию без дефектов, применив все необходимые методы контроля для выявления дефектов, проконтролирует их исправление</a:t>
            </a:r>
            <a:r>
              <a:rPr lang="ru-RU" sz="2000" dirty="0">
                <a:solidFill>
                  <a:srgbClr val="5959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П</a:t>
            </a:r>
            <a:r>
              <a:rPr lang="ru-RU" sz="2000" b="0" i="0" u="none" strike="noStrike" dirty="0">
                <a:solidFill>
                  <a:srgbClr val="59595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оможет решить все вопросы по качеству от тех. надзора Заказчика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210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легкий, пятно&#10;&#10;Автоматически созданное описание">
            <a:extLst>
              <a:ext uri="{FF2B5EF4-FFF2-40B4-BE49-F238E27FC236}">
                <a16:creationId xmlns="" xmlns:a16="http://schemas.microsoft.com/office/drawing/2014/main" id="{F47A374F-A37C-4300-8AE1-869E9441B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4746"/>
            <a:ext cx="9906002" cy="8127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4C812FE-6610-4986-8B34-D62414FEE8B8}"/>
              </a:ext>
            </a:extLst>
          </p:cNvPr>
          <p:cNvSpPr txBox="1"/>
          <p:nvPr/>
        </p:nvSpPr>
        <p:spPr>
          <a:xfrm>
            <a:off x="1858888" y="2875002"/>
            <a:ext cx="61871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Возможности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2E60A94-CC12-4AD0-96D2-71990E9A8FF2}"/>
              </a:ext>
            </a:extLst>
          </p:cNvPr>
          <p:cNvSpPr/>
          <p:nvPr/>
        </p:nvSpPr>
        <p:spPr>
          <a:xfrm>
            <a:off x="1" y="1"/>
            <a:ext cx="4116673" cy="8154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1D8A528-72B5-497A-AEF0-21B6ECAC618F}"/>
              </a:ext>
            </a:extLst>
          </p:cNvPr>
          <p:cNvSpPr/>
          <p:nvPr/>
        </p:nvSpPr>
        <p:spPr>
          <a:xfrm>
            <a:off x="0" y="1"/>
            <a:ext cx="9906000" cy="8154649"/>
          </a:xfrm>
          <a:prstGeom prst="rect">
            <a:avLst/>
          </a:prstGeom>
          <a:noFill/>
          <a:ln>
            <a:noFill/>
          </a:ln>
          <a:effectLst>
            <a:outerShdw dist="2540000" dir="5400000" sx="200000" sy="200000" algn="ctr" rotWithShape="0">
              <a:srgbClr val="1A293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528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тол, человек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1BA31612-3B26-449A-B244-85A4964C7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13" y="0"/>
            <a:ext cx="834708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3C01721-69D4-4645-87DF-864DD06A677B}"/>
              </a:ext>
            </a:extLst>
          </p:cNvPr>
          <p:cNvSpPr txBox="1"/>
          <p:nvPr/>
        </p:nvSpPr>
        <p:spPr>
          <a:xfrm>
            <a:off x="150744" y="740273"/>
            <a:ext cx="4495842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Основным направлением компании является проведение неразрушающего контроля следующими методами:</a:t>
            </a:r>
          </a:p>
          <a:p>
            <a:pPr marL="342900" indent="-34290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 err="1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Визуальноизмерительный</a:t>
            </a: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контроль (ВИК);</a:t>
            </a:r>
          </a:p>
          <a:p>
            <a:pPr marL="342900" indent="-34290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Ультразвуковой (акустический) контроль;</a:t>
            </a:r>
          </a:p>
          <a:p>
            <a:pPr marL="342900" indent="-34290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Контроль проникающими веществами;</a:t>
            </a:r>
          </a:p>
          <a:p>
            <a:pPr marL="342900" indent="-34290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Радиационный контроль;</a:t>
            </a:r>
          </a:p>
          <a:p>
            <a:pPr marL="342900" indent="-34290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Тепловой контроль;</a:t>
            </a:r>
          </a:p>
          <a:p>
            <a:pPr marL="342900" indent="-34290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Магнитный контроль;</a:t>
            </a:r>
          </a:p>
          <a:p>
            <a:pPr marL="342900" indent="-342900">
              <a:spcAft>
                <a:spcPts val="600"/>
              </a:spcAft>
              <a:buClr>
                <a:srgbClr val="1A293D"/>
              </a:buClr>
              <a:buFont typeface="Arial" panose="020B0604020202020204" pitchFamily="34" charset="0"/>
              <a:buChar char="●"/>
            </a:pPr>
            <a:r>
              <a:rPr lang="ru-RU" sz="2000" b="0" i="0" u="none" strike="noStrike" dirty="0" err="1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Стилоскопирование</a:t>
            </a:r>
            <a:r>
              <a:rPr lang="ru-RU" sz="2000" b="0" i="0" u="none" strike="noStrike" dirty="0">
                <a:solidFill>
                  <a:srgbClr val="1A29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и хим. анализ металла, определение марки металла.</a:t>
            </a:r>
          </a:p>
        </p:txBody>
      </p:sp>
    </p:spTree>
    <p:extLst>
      <p:ext uri="{BB962C8B-B14F-4D97-AF65-F5344CB8AC3E}">
        <p14:creationId xmlns:p14="http://schemas.microsoft.com/office/powerpoint/2010/main" val="13064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1EC01CD2-7A97-425B-AC19-4B3E12481C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" y="0"/>
            <a:ext cx="99053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4C812FE-6610-4986-8B34-D62414FEE8B8}"/>
              </a:ext>
            </a:extLst>
          </p:cNvPr>
          <p:cNvSpPr txBox="1"/>
          <p:nvPr/>
        </p:nvSpPr>
        <p:spPr>
          <a:xfrm>
            <a:off x="1221106" y="2875002"/>
            <a:ext cx="74637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Наши преимущества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2E60A94-CC12-4AD0-96D2-71990E9A8FF2}"/>
              </a:ext>
            </a:extLst>
          </p:cNvPr>
          <p:cNvSpPr/>
          <p:nvPr/>
        </p:nvSpPr>
        <p:spPr>
          <a:xfrm>
            <a:off x="1" y="1"/>
            <a:ext cx="4116673" cy="8154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1D8A528-72B5-497A-AEF0-21B6ECAC618F}"/>
              </a:ext>
            </a:extLst>
          </p:cNvPr>
          <p:cNvSpPr/>
          <p:nvPr/>
        </p:nvSpPr>
        <p:spPr>
          <a:xfrm>
            <a:off x="0" y="1"/>
            <a:ext cx="9906000" cy="8154649"/>
          </a:xfrm>
          <a:prstGeom prst="rect">
            <a:avLst/>
          </a:prstGeom>
          <a:noFill/>
          <a:ln>
            <a:noFill/>
          </a:ln>
          <a:effectLst>
            <a:outerShdw dist="2540000" dir="5400000" sx="200000" sy="200000" algn="ctr" rotWithShape="0">
              <a:srgbClr val="1A293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9761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651</Words>
  <Application>Microsoft Office PowerPoint</Application>
  <PresentationFormat>Лист A4 (210x297 мм)</PresentationFormat>
  <Paragraphs>66</Paragraphs>
  <Slides>19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Дейнов Кирилл Дмитриевич</dc:creator>
  <cp:lastModifiedBy>Dikon</cp:lastModifiedBy>
  <cp:revision>39</cp:revision>
  <dcterms:created xsi:type="dcterms:W3CDTF">2022-02-21T02:49:34Z</dcterms:created>
  <dcterms:modified xsi:type="dcterms:W3CDTF">2022-07-06T03:47:21Z</dcterms:modified>
</cp:coreProperties>
</file>